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665" r:id="rId5"/>
  </p:sldMasterIdLst>
  <p:notesMasterIdLst>
    <p:notesMasterId r:id="rId15"/>
  </p:notesMasterIdLst>
  <p:sldIdLst>
    <p:sldId id="307" r:id="rId6"/>
    <p:sldId id="287" r:id="rId7"/>
    <p:sldId id="288" r:id="rId8"/>
    <p:sldId id="281" r:id="rId9"/>
    <p:sldId id="305" r:id="rId10"/>
    <p:sldId id="286" r:id="rId11"/>
    <p:sldId id="290" r:id="rId12"/>
    <p:sldId id="291" r:id="rId13"/>
    <p:sldId id="285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usan Quigley" initials="SQ" lastIdx="11" clrIdx="0">
    <p:extLst>
      <p:ext uri="{19B8F6BF-5375-455C-9EA6-DF929625EA0E}">
        <p15:presenceInfo xmlns:p15="http://schemas.microsoft.com/office/powerpoint/2012/main" userId="S::susan_quigley@wycliffeassociates.org::b85b18d0-1c40-45ee-96a2-2a728d87251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A93D"/>
    <a:srgbClr val="B95659"/>
    <a:srgbClr val="83A83F"/>
    <a:srgbClr val="C3DD93"/>
    <a:srgbClr val="7165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311" autoAdjust="0"/>
    <p:restoredTop sz="95646" autoAdjust="0"/>
  </p:normalViewPr>
  <p:slideViewPr>
    <p:cSldViewPr snapToGrid="0">
      <p:cViewPr varScale="1">
        <p:scale>
          <a:sx n="55" d="100"/>
          <a:sy n="55" d="100"/>
        </p:scale>
        <p:origin x="58" y="389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media/image1.png>
</file>

<file path=ppt/media/image10.png>
</file>

<file path=ppt/media/image11.jpg>
</file>

<file path=ppt/media/image12.png>
</file>

<file path=ppt/media/image13.jp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6AA070-92F4-A447-BB88-F5E94FF9CF8B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39B3C9-13A9-6540-8F68-9A544DD081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344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9B3C9-13A9-6540-8F68-9A544DD081B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4060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9B3C9-13A9-6540-8F68-9A544DD081B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695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2D176C0A-5C67-429D-B78E-C0F7FE360763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86A303C-F57A-46A0-A01E-607FF4D926B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927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2486219-3A02-4B8F-9654-356937189673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054180"/>
          </a:xfrm>
        </p:spPr>
        <p:txBody>
          <a:bodyPr>
            <a:noAutofit/>
          </a:bodyPr>
          <a:lstStyle>
            <a:lvl1pPr>
              <a:defRPr>
                <a:solidFill>
                  <a:srgbClr val="716557"/>
                </a:solidFill>
              </a:defRPr>
            </a:lvl1pPr>
            <a:lvl2pPr>
              <a:defRPr>
                <a:solidFill>
                  <a:srgbClr val="716557"/>
                </a:solidFill>
              </a:defRPr>
            </a:lvl2pPr>
            <a:lvl3pPr>
              <a:defRPr>
                <a:solidFill>
                  <a:srgbClr val="716557"/>
                </a:solidFill>
              </a:defRPr>
            </a:lvl3pPr>
            <a:lvl4pPr>
              <a:defRPr>
                <a:solidFill>
                  <a:srgbClr val="716557"/>
                </a:solidFill>
              </a:defRPr>
            </a:lvl4pPr>
            <a:lvl5pPr>
              <a:defRPr>
                <a:solidFill>
                  <a:srgbClr val="71655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82179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BAAEAE7B-3B5A-4C25-AC11-01A159AD8EE2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51995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B3E46E85-8EF7-4D4E-A5B5-D327F4516A82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31119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2486219-3A02-4B8F-9654-356937189673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054180"/>
          </a:xfrm>
        </p:spPr>
        <p:txBody>
          <a:bodyPr>
            <a:noAutofit/>
          </a:bodyPr>
          <a:lstStyle>
            <a:lvl1pPr>
              <a:defRPr>
                <a:solidFill>
                  <a:srgbClr val="716557"/>
                </a:solidFill>
              </a:defRPr>
            </a:lvl1pPr>
            <a:lvl2pPr>
              <a:defRPr>
                <a:solidFill>
                  <a:srgbClr val="716557"/>
                </a:solidFill>
              </a:defRPr>
            </a:lvl2pPr>
            <a:lvl3pPr>
              <a:defRPr>
                <a:solidFill>
                  <a:srgbClr val="716557"/>
                </a:solidFill>
              </a:defRPr>
            </a:lvl3pPr>
            <a:lvl4pPr>
              <a:defRPr>
                <a:solidFill>
                  <a:srgbClr val="716557"/>
                </a:solidFill>
              </a:defRPr>
            </a:lvl4pPr>
            <a:lvl5pPr>
              <a:defRPr>
                <a:solidFill>
                  <a:srgbClr val="71655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821792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0331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 anchor="t" anchorCtr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4544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0331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 anchor="t" anchorCtr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4544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B1342BB-B465-1A3D-28BC-F5045ABD0A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03" b="13703"/>
          <a:stretch/>
        </p:blipFill>
        <p:spPr>
          <a:xfrm>
            <a:off x="20" y="146817"/>
            <a:ext cx="9143980" cy="3511365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E80A5-0A88-072D-D373-1B79DB1B2D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87212" y="3658183"/>
            <a:ext cx="5394834" cy="2851456"/>
          </a:xfrm>
        </p:spPr>
        <p:txBody>
          <a:bodyPr anchor="ctr">
            <a:normAutofit fontScale="92500" lnSpcReduction="20000"/>
          </a:bodyPr>
          <a:lstStyle/>
          <a:p>
            <a:pPr marL="0" marR="0" indent="0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Los que </a:t>
            </a:r>
            <a:r>
              <a:rPr lang="en-US" sz="1900" dirty="0" err="1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temían</a:t>
            </a:r>
            <a:r>
              <a:rPr lang="en-US" sz="190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al </a:t>
            </a:r>
            <a:r>
              <a:rPr lang="en-US" sz="1900" dirty="0" err="1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Señor</a:t>
            </a:r>
            <a:r>
              <a:rPr lang="en-US" sz="190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hablaron</a:t>
            </a:r>
            <a:r>
              <a:rPr lang="en-US" sz="190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entre </a:t>
            </a:r>
            <a:r>
              <a:rPr lang="en-US" sz="1900" dirty="0" err="1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sí</a:t>
            </a:r>
            <a:r>
              <a:rPr lang="en-US" sz="190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, </a:t>
            </a:r>
            <a:r>
              <a:rPr lang="en-US" sz="1900" dirty="0">
                <a:solidFill>
                  <a:schemeClr val="accent1">
                    <a:lumMod val="50000"/>
                  </a:schemeClr>
                </a:solidFill>
                <a:ea typeface="Times New Roman" panose="02020603050405020304" pitchFamily="18" charset="0"/>
              </a:rPr>
              <a:t>y </a:t>
            </a:r>
            <a:r>
              <a:rPr lang="en-US" sz="1900" dirty="0" err="1">
                <a:solidFill>
                  <a:schemeClr val="accent1">
                    <a:lumMod val="50000"/>
                  </a:schemeClr>
                </a:solidFill>
                <a:ea typeface="Times New Roman" panose="02020603050405020304" pitchFamily="18" charset="0"/>
              </a:rPr>
              <a:t>él</a:t>
            </a:r>
            <a:r>
              <a:rPr lang="en-US" sz="1900" dirty="0">
                <a:solidFill>
                  <a:schemeClr val="accent1">
                    <a:lumMod val="50000"/>
                  </a:schemeClr>
                </a:solidFill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chemeClr val="accent1">
                    <a:lumMod val="50000"/>
                  </a:schemeClr>
                </a:solidFill>
                <a:ea typeface="Times New Roman" panose="02020603050405020304" pitchFamily="18" charset="0"/>
              </a:rPr>
              <a:t>los</a:t>
            </a:r>
            <a:r>
              <a:rPr lang="en-US" sz="1900" dirty="0">
                <a:solidFill>
                  <a:schemeClr val="accent1">
                    <a:lumMod val="50000"/>
                  </a:schemeClr>
                </a:solidFill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chemeClr val="accent1">
                    <a:lumMod val="50000"/>
                  </a:schemeClr>
                </a:solidFill>
                <a:ea typeface="Times New Roman" panose="02020603050405020304" pitchFamily="18" charset="0"/>
              </a:rPr>
              <a:t>escuchó</a:t>
            </a:r>
            <a:r>
              <a:rPr lang="en-US" sz="1900" dirty="0">
                <a:solidFill>
                  <a:schemeClr val="accent1">
                    <a:lumMod val="50000"/>
                  </a:schemeClr>
                </a:solidFill>
                <a:ea typeface="Times New Roman" panose="02020603050405020304" pitchFamily="18" charset="0"/>
              </a:rPr>
              <a:t> y les </a:t>
            </a:r>
            <a:r>
              <a:rPr lang="en-US" sz="1900" dirty="0" err="1">
                <a:solidFill>
                  <a:schemeClr val="accent1">
                    <a:lumMod val="50000"/>
                  </a:schemeClr>
                </a:solidFill>
                <a:ea typeface="Times New Roman" panose="02020603050405020304" pitchFamily="18" charset="0"/>
              </a:rPr>
              <a:t>prestó</a:t>
            </a:r>
            <a:r>
              <a:rPr lang="en-US" sz="1900" dirty="0">
                <a:solidFill>
                  <a:schemeClr val="accent1">
                    <a:lumMod val="50000"/>
                  </a:schemeClr>
                </a:solidFill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chemeClr val="accent1">
                    <a:lumMod val="50000"/>
                  </a:schemeClr>
                </a:solidFill>
                <a:ea typeface="Times New Roman" panose="02020603050405020304" pitchFamily="18" charset="0"/>
              </a:rPr>
              <a:t>atención</a:t>
            </a:r>
            <a:r>
              <a:rPr lang="en-US" sz="1900" dirty="0">
                <a:solidFill>
                  <a:schemeClr val="accent1">
                    <a:lumMod val="50000"/>
                  </a:schemeClr>
                </a:solidFill>
                <a:ea typeface="Times New Roman" panose="02020603050405020304" pitchFamily="18" charset="0"/>
              </a:rPr>
              <a:t>. </a:t>
            </a:r>
            <a:r>
              <a:rPr lang="en-US" sz="1900" dirty="0" err="1">
                <a:solidFill>
                  <a:schemeClr val="accent1">
                    <a:lumMod val="50000"/>
                  </a:schemeClr>
                </a:solidFill>
                <a:ea typeface="Times New Roman" panose="02020603050405020304" pitchFamily="18" charset="0"/>
              </a:rPr>
              <a:t>Entonces</a:t>
            </a:r>
            <a:r>
              <a:rPr lang="en-US" sz="1900" dirty="0">
                <a:solidFill>
                  <a:schemeClr val="accent1">
                    <a:lumMod val="50000"/>
                  </a:schemeClr>
                </a:solidFill>
                <a:ea typeface="Times New Roman" panose="02020603050405020304" pitchFamily="18" charset="0"/>
              </a:rPr>
              <a:t> se </a:t>
            </a:r>
            <a:r>
              <a:rPr lang="en-US" sz="1900" dirty="0" err="1">
                <a:solidFill>
                  <a:schemeClr val="accent1">
                    <a:lumMod val="50000"/>
                  </a:schemeClr>
                </a:solidFill>
                <a:ea typeface="Times New Roman" panose="02020603050405020304" pitchFamily="18" charset="0"/>
              </a:rPr>
              <a:t>escribió</a:t>
            </a:r>
            <a:r>
              <a:rPr lang="en-US" sz="1900" dirty="0">
                <a:solidFill>
                  <a:schemeClr val="accent1">
                    <a:lumMod val="50000"/>
                  </a:schemeClr>
                </a:solidFill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chemeClr val="accent1">
                    <a:lumMod val="50000"/>
                  </a:schemeClr>
                </a:solidFill>
                <a:ea typeface="Times New Roman" panose="02020603050405020304" pitchFamily="18" charset="0"/>
              </a:rPr>
              <a:t>en</a:t>
            </a:r>
            <a:r>
              <a:rPr lang="en-US" sz="1900" dirty="0">
                <a:solidFill>
                  <a:schemeClr val="accent1">
                    <a:lumMod val="50000"/>
                  </a:schemeClr>
                </a:solidFill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chemeClr val="accent1">
                    <a:lumMod val="50000"/>
                  </a:schemeClr>
                </a:solidFill>
                <a:ea typeface="Times New Roman" panose="02020603050405020304" pitchFamily="18" charset="0"/>
              </a:rPr>
              <a:t>su</a:t>
            </a:r>
            <a:r>
              <a:rPr lang="en-US" sz="1900" dirty="0">
                <a:solidFill>
                  <a:schemeClr val="accent1">
                    <a:lumMod val="50000"/>
                  </a:schemeClr>
                </a:solidFill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chemeClr val="accent1">
                    <a:lumMod val="50000"/>
                  </a:schemeClr>
                </a:solidFill>
                <a:ea typeface="Times New Roman" panose="02020603050405020304" pitchFamily="18" charset="0"/>
              </a:rPr>
              <a:t>presencia</a:t>
            </a:r>
            <a:r>
              <a:rPr lang="en-US" sz="1900" dirty="0">
                <a:solidFill>
                  <a:schemeClr val="accent1">
                    <a:lumMod val="50000"/>
                  </a:schemeClr>
                </a:solidFill>
                <a:ea typeface="Times New Roman" panose="02020603050405020304" pitchFamily="18" charset="0"/>
              </a:rPr>
              <a:t> un </a:t>
            </a:r>
            <a:r>
              <a:rPr lang="en-US" sz="1900" dirty="0" err="1">
                <a:solidFill>
                  <a:schemeClr val="accent1">
                    <a:lumMod val="50000"/>
                  </a:schemeClr>
                </a:solidFill>
                <a:ea typeface="Times New Roman" panose="02020603050405020304" pitchFamily="18" charset="0"/>
              </a:rPr>
              <a:t>libro</a:t>
            </a:r>
            <a:r>
              <a:rPr lang="en-US" sz="1900" dirty="0">
                <a:solidFill>
                  <a:schemeClr val="accent1">
                    <a:lumMod val="50000"/>
                  </a:schemeClr>
                </a:solidFill>
                <a:ea typeface="Times New Roman" panose="02020603050405020304" pitchFamily="18" charset="0"/>
              </a:rPr>
              <a:t> de </a:t>
            </a:r>
            <a:r>
              <a:rPr lang="en-US" sz="1900" dirty="0" err="1">
                <a:solidFill>
                  <a:schemeClr val="accent1">
                    <a:lumMod val="50000"/>
                  </a:schemeClr>
                </a:solidFill>
                <a:ea typeface="Times New Roman" panose="02020603050405020304" pitchFamily="18" charset="0"/>
              </a:rPr>
              <a:t>memorias</a:t>
            </a:r>
            <a:r>
              <a:rPr lang="en-US" sz="1900" dirty="0">
                <a:solidFill>
                  <a:schemeClr val="accent1">
                    <a:lumMod val="50000"/>
                  </a:schemeClr>
                </a:solidFill>
                <a:ea typeface="Times New Roman" panose="02020603050405020304" pitchFamily="18" charset="0"/>
              </a:rPr>
              <a:t> de </a:t>
            </a:r>
            <a:r>
              <a:rPr lang="en-US" sz="1900" dirty="0" err="1">
                <a:solidFill>
                  <a:schemeClr val="accent1">
                    <a:lumMod val="50000"/>
                  </a:schemeClr>
                </a:solidFill>
                <a:ea typeface="Times New Roman" panose="02020603050405020304" pitchFamily="18" charset="0"/>
              </a:rPr>
              <a:t>aquellos</a:t>
            </a:r>
            <a:r>
              <a:rPr lang="en-US" sz="1900" dirty="0">
                <a:solidFill>
                  <a:schemeClr val="accent1">
                    <a:lumMod val="50000"/>
                  </a:schemeClr>
                </a:solidFill>
                <a:ea typeface="Times New Roman" panose="02020603050405020304" pitchFamily="18" charset="0"/>
              </a:rPr>
              <a:t> que </a:t>
            </a:r>
            <a:r>
              <a:rPr lang="en-US" sz="1900" dirty="0" err="1">
                <a:solidFill>
                  <a:schemeClr val="accent1">
                    <a:lumMod val="50000"/>
                  </a:schemeClr>
                </a:solidFill>
                <a:ea typeface="Times New Roman" panose="02020603050405020304" pitchFamily="18" charset="0"/>
              </a:rPr>
              <a:t>temen</a:t>
            </a:r>
            <a:r>
              <a:rPr lang="en-US" sz="1900" dirty="0">
                <a:solidFill>
                  <a:schemeClr val="accent1">
                    <a:lumMod val="50000"/>
                  </a:schemeClr>
                </a:solidFill>
                <a:ea typeface="Times New Roman" panose="02020603050405020304" pitchFamily="18" charset="0"/>
              </a:rPr>
              <a:t> al </a:t>
            </a:r>
            <a:r>
              <a:rPr lang="en-US" sz="1900" dirty="0" err="1">
                <a:solidFill>
                  <a:schemeClr val="accent1">
                    <a:lumMod val="50000"/>
                  </a:schemeClr>
                </a:solidFill>
                <a:ea typeface="Times New Roman" panose="02020603050405020304" pitchFamily="18" charset="0"/>
              </a:rPr>
              <a:t>Señor</a:t>
            </a:r>
            <a:r>
              <a:rPr lang="en-US" sz="1900" dirty="0">
                <a:solidFill>
                  <a:schemeClr val="accent1">
                    <a:lumMod val="50000"/>
                  </a:schemeClr>
                </a:solidFill>
                <a:ea typeface="Times New Roman" panose="02020603050405020304" pitchFamily="18" charset="0"/>
              </a:rPr>
              <a:t> y </a:t>
            </a:r>
            <a:r>
              <a:rPr lang="en-US" sz="1900" dirty="0" err="1">
                <a:solidFill>
                  <a:schemeClr val="accent1">
                    <a:lumMod val="50000"/>
                  </a:schemeClr>
                </a:solidFill>
                <a:ea typeface="Times New Roman" panose="02020603050405020304" pitchFamily="18" charset="0"/>
              </a:rPr>
              <a:t>honran</a:t>
            </a:r>
            <a:r>
              <a:rPr lang="en-US" sz="1900" dirty="0">
                <a:solidFill>
                  <a:schemeClr val="accent1">
                    <a:lumMod val="50000"/>
                  </a:schemeClr>
                </a:solidFill>
                <a:ea typeface="Times New Roman" panose="02020603050405020304" pitchFamily="18" charset="0"/>
              </a:rPr>
              <a:t>  </a:t>
            </a:r>
            <a:r>
              <a:rPr lang="en-US" sz="1900" dirty="0" err="1">
                <a:solidFill>
                  <a:schemeClr val="accent1">
                    <a:lumMod val="50000"/>
                  </a:schemeClr>
                </a:solidFill>
                <a:ea typeface="Times New Roman" panose="02020603050405020304" pitchFamily="18" charset="0"/>
              </a:rPr>
              <a:t>su</a:t>
            </a:r>
            <a:r>
              <a:rPr lang="en-US" sz="1900" dirty="0">
                <a:solidFill>
                  <a:schemeClr val="accent1">
                    <a:lumMod val="50000"/>
                  </a:schemeClr>
                </a:solidFill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chemeClr val="accent1">
                    <a:lumMod val="50000"/>
                  </a:schemeClr>
                </a:solidFill>
                <a:ea typeface="Times New Roman" panose="02020603050405020304" pitchFamily="18" charset="0"/>
              </a:rPr>
              <a:t>nombre</a:t>
            </a:r>
            <a:r>
              <a:rPr lang="en-US" sz="1900" dirty="0">
                <a:solidFill>
                  <a:schemeClr val="accent1">
                    <a:lumMod val="50000"/>
                  </a:schemeClr>
                </a:solidFill>
                <a:ea typeface="Times New Roman" panose="02020603050405020304" pitchFamily="18" charset="0"/>
              </a:rPr>
              <a:t>.(</a:t>
            </a:r>
            <a:r>
              <a:rPr lang="en-US" sz="190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Mal. 3:16). </a:t>
            </a:r>
            <a:endParaRPr lang="en-US" sz="1900" dirty="0">
              <a:solidFill>
                <a:schemeClr val="accent1">
                  <a:lumMod val="50000"/>
                </a:schemeClr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dirty="0" err="1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Ahora</a:t>
            </a:r>
            <a:r>
              <a:rPr lang="en-US" sz="190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bien,</a:t>
            </a:r>
            <a:r>
              <a:rPr lang="es" sz="2000" dirty="0">
                <a:solidFill>
                  <a:srgbClr val="C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</a:t>
            </a:r>
            <a:r>
              <a:rPr lang="es" sz="2000" dirty="0">
                <a:solidFill>
                  <a:schemeClr val="accent6">
                    <a:lumMod val="50000"/>
                  </a:schemeClr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¿</a:t>
            </a:r>
            <a:r>
              <a:rPr lang="en-US" sz="190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cómo</a:t>
            </a:r>
            <a:r>
              <a:rPr lang="en-US" sz="190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invocarán</a:t>
            </a:r>
            <a:r>
              <a:rPr lang="en-US" sz="190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 a </a:t>
            </a:r>
            <a:r>
              <a:rPr lang="en-US" sz="1900" dirty="0" err="1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aquel</a:t>
            </a:r>
            <a:r>
              <a:rPr lang="en-US" sz="190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en</a:t>
            </a:r>
            <a:r>
              <a:rPr lang="en-US" sz="190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quien</a:t>
            </a:r>
            <a:r>
              <a:rPr lang="en-US" sz="190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no </a:t>
            </a:r>
            <a:r>
              <a:rPr lang="en-US" sz="1900" dirty="0" err="1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han</a:t>
            </a:r>
            <a:r>
              <a:rPr lang="en-US" sz="190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creído</a:t>
            </a:r>
            <a:r>
              <a:rPr lang="en-US" sz="190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? </a:t>
            </a:r>
            <a:r>
              <a:rPr lang="es" sz="2000" dirty="0">
                <a:solidFill>
                  <a:schemeClr val="accent6">
                    <a:lumMod val="50000"/>
                  </a:schemeClr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¿</a:t>
            </a:r>
            <a:r>
              <a:rPr lang="es" sz="2000" dirty="0">
                <a:solidFill>
                  <a:srgbClr val="C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</a:t>
            </a:r>
            <a:r>
              <a:rPr lang="en-US" sz="190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Y </a:t>
            </a:r>
            <a:r>
              <a:rPr lang="en-US" sz="1900" dirty="0" err="1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cómo</a:t>
            </a:r>
            <a:r>
              <a:rPr lang="en-US" sz="190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creerán</a:t>
            </a:r>
            <a:r>
              <a:rPr lang="en-US" sz="190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en</a:t>
            </a:r>
            <a:r>
              <a:rPr lang="en-US" sz="190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aquel</a:t>
            </a:r>
            <a:r>
              <a:rPr lang="en-US" sz="190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de </a:t>
            </a:r>
            <a:r>
              <a:rPr lang="en-US" sz="1900" dirty="0" err="1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quien</a:t>
            </a:r>
            <a:r>
              <a:rPr lang="en-US" sz="190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no </a:t>
            </a:r>
            <a:r>
              <a:rPr lang="en-US" sz="1900" dirty="0" err="1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han</a:t>
            </a:r>
            <a:r>
              <a:rPr lang="en-US" sz="190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oído</a:t>
            </a:r>
            <a:r>
              <a:rPr lang="en-US" sz="190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? </a:t>
            </a:r>
            <a:r>
              <a:rPr lang="es" sz="2000" dirty="0">
                <a:solidFill>
                  <a:schemeClr val="accent6">
                    <a:lumMod val="50000"/>
                  </a:schemeClr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¿</a:t>
            </a:r>
            <a:r>
              <a:rPr lang="es" sz="2000" dirty="0">
                <a:solidFill>
                  <a:srgbClr val="C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</a:t>
            </a:r>
            <a:r>
              <a:rPr lang="en-US" sz="190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Y </a:t>
            </a:r>
            <a:r>
              <a:rPr lang="en-US" sz="1900" dirty="0" err="1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cómo</a:t>
            </a:r>
            <a:r>
              <a:rPr lang="en-US" sz="190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oirán</a:t>
            </a:r>
            <a:r>
              <a:rPr lang="en-US" sz="190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si</a:t>
            </a:r>
            <a:r>
              <a:rPr lang="en-US" sz="190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no hay </a:t>
            </a:r>
            <a:r>
              <a:rPr lang="en-US" sz="1900" dirty="0" err="1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quien</a:t>
            </a:r>
            <a:r>
              <a:rPr lang="en-US" sz="190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les </a:t>
            </a:r>
            <a:r>
              <a:rPr lang="en-US" sz="1900" dirty="0" err="1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predique</a:t>
            </a:r>
            <a:r>
              <a:rPr lang="en-US" sz="190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?</a:t>
            </a:r>
            <a:r>
              <a:rPr lang="es" sz="2000" dirty="0">
                <a:solidFill>
                  <a:srgbClr val="C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</a:t>
            </a:r>
            <a:r>
              <a:rPr lang="es" sz="2000" dirty="0">
                <a:solidFill>
                  <a:schemeClr val="accent6">
                    <a:lumMod val="50000"/>
                  </a:schemeClr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¿</a:t>
            </a:r>
            <a:r>
              <a:rPr lang="es" sz="2000" dirty="0">
                <a:solidFill>
                  <a:srgbClr val="C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</a:t>
            </a:r>
            <a:r>
              <a:rPr lang="en-US" sz="190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Y </a:t>
            </a:r>
            <a:r>
              <a:rPr lang="en-US" sz="1900" dirty="0" err="1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quién</a:t>
            </a:r>
            <a:r>
              <a:rPr lang="en-US" sz="190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predicará</a:t>
            </a:r>
            <a:r>
              <a:rPr lang="en-US" sz="190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sin ser </a:t>
            </a:r>
            <a:r>
              <a:rPr lang="en-US" sz="1900" dirty="0" err="1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enviado</a:t>
            </a:r>
            <a:r>
              <a:rPr lang="en-US" sz="190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?… (Rom. 10:14-15a). </a:t>
            </a:r>
            <a:endParaRPr lang="en-US" sz="1900" dirty="0">
              <a:solidFill>
                <a:schemeClr val="accent1">
                  <a:lumMod val="50000"/>
                </a:schemeClr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 fontAlgn="base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dirty="0">
                <a:latin typeface="Calibri"/>
                <a:ea typeface="Times New Roman" panose="02020603050405020304" pitchFamily="18" charset="0"/>
                <a:cs typeface="Arial"/>
              </a:rPr>
              <a:t>Toda la Escritura está tomada de la Nueva Versión King James®. © 1982 por Thomas Nelson, Inc. Usado con permiso. Todos los derechos reservados</a:t>
            </a:r>
            <a:r>
              <a:rPr lang="en-US" sz="1600" dirty="0">
                <a:effectLst/>
                <a:latin typeface="Calibri"/>
                <a:ea typeface="Times New Roman" panose="02020603050405020304" pitchFamily="18" charset="0"/>
                <a:cs typeface="Arial"/>
              </a:rPr>
              <a:t>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D1C5468-2E27-9AF9-E8A7-9D00C2F6695F}"/>
              </a:ext>
            </a:extLst>
          </p:cNvPr>
          <p:cNvSpPr/>
          <p:nvPr/>
        </p:nvSpPr>
        <p:spPr>
          <a:xfrm>
            <a:off x="269823" y="4206748"/>
            <a:ext cx="2917388" cy="1754326"/>
          </a:xfrm>
          <a:prstGeom prst="rect">
            <a:avLst/>
          </a:prstGeom>
        </p:spPr>
        <p:txBody>
          <a:bodyPr wrap="square" anchor="ctr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 dirty="0" err="1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Traducción</a:t>
            </a:r>
            <a:r>
              <a:rPr lang="en-US" sz="3600" b="1" dirty="0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Oral e </a:t>
            </a:r>
            <a:r>
              <a:rPr lang="en-US" sz="3600" b="1" dirty="0" err="1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Escrita</a:t>
            </a:r>
            <a:r>
              <a:rPr lang="en-US" sz="3600" b="1" dirty="0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525E1EC-2B3D-B92F-74BA-AE9AEC3DD826}"/>
              </a:ext>
            </a:extLst>
          </p:cNvPr>
          <p:cNvCxnSpPr/>
          <p:nvPr/>
        </p:nvCxnSpPr>
        <p:spPr>
          <a:xfrm flipH="1">
            <a:off x="3224956" y="4020230"/>
            <a:ext cx="7549" cy="2246153"/>
          </a:xfrm>
          <a:prstGeom prst="straightConnector1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Parallelogram 9">
            <a:extLst>
              <a:ext uri="{FF2B5EF4-FFF2-40B4-BE49-F238E27FC236}">
                <a16:creationId xmlns:a16="http://schemas.microsoft.com/office/drawing/2014/main" id="{8935C890-2269-E49E-86DF-C211A0DE5924}"/>
              </a:ext>
            </a:extLst>
          </p:cNvPr>
          <p:cNvSpPr/>
          <p:nvPr/>
        </p:nvSpPr>
        <p:spPr>
          <a:xfrm flipH="1">
            <a:off x="-127730" y="6628431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B956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arallelogram 11">
            <a:extLst>
              <a:ext uri="{FF2B5EF4-FFF2-40B4-BE49-F238E27FC236}">
                <a16:creationId xmlns:a16="http://schemas.microsoft.com/office/drawing/2014/main" id="{DDF8B0AC-4967-3644-B916-F6C2ECC53264}"/>
              </a:ext>
            </a:extLst>
          </p:cNvPr>
          <p:cNvSpPr/>
          <p:nvPr/>
        </p:nvSpPr>
        <p:spPr>
          <a:xfrm flipH="1">
            <a:off x="2971800" y="6628431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83A8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Parallelogram 13">
            <a:extLst>
              <a:ext uri="{FF2B5EF4-FFF2-40B4-BE49-F238E27FC236}">
                <a16:creationId xmlns:a16="http://schemas.microsoft.com/office/drawing/2014/main" id="{5AE8FE71-03A0-CB9B-C12A-D84F3A382A80}"/>
              </a:ext>
            </a:extLst>
          </p:cNvPr>
          <p:cNvSpPr/>
          <p:nvPr/>
        </p:nvSpPr>
        <p:spPr>
          <a:xfrm flipH="1">
            <a:off x="6071330" y="6628431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FBA9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7540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4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C3D425-4132-766B-11C5-FCB7CCAC45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84805"/>
            <a:ext cx="7886700" cy="150588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5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Genesis 11:1–9 </a:t>
            </a:r>
          </a:p>
        </p:txBody>
      </p:sp>
      <p:pic>
        <p:nvPicPr>
          <p:cNvPr id="35" name="Picture 34" descr="Close-up of a pyramid">
            <a:extLst>
              <a:ext uri="{FF2B5EF4-FFF2-40B4-BE49-F238E27FC236}">
                <a16:creationId xmlns:a16="http://schemas.microsoft.com/office/drawing/2014/main" id="{DC9A95C0-F67D-8F5B-17AC-FBC2EEFC883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29" t="38333" r="23788" b="989"/>
          <a:stretch/>
        </p:blipFill>
        <p:spPr>
          <a:xfrm>
            <a:off x="-1119429" y="-345988"/>
            <a:ext cx="11380572" cy="7203988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11187975-498A-DF85-ACCB-697B45860361}"/>
              </a:ext>
            </a:extLst>
          </p:cNvPr>
          <p:cNvSpPr txBox="1"/>
          <p:nvPr/>
        </p:nvSpPr>
        <p:spPr>
          <a:xfrm>
            <a:off x="309693" y="0"/>
            <a:ext cx="46569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err="1"/>
              <a:t>Génesis</a:t>
            </a:r>
            <a:r>
              <a:rPr lang="en-US" sz="4800" b="1" dirty="0"/>
              <a:t> 11:1–9</a:t>
            </a:r>
          </a:p>
        </p:txBody>
      </p:sp>
    </p:spTree>
    <p:extLst>
      <p:ext uri="{BB962C8B-B14F-4D97-AF65-F5344CB8AC3E}">
        <p14:creationId xmlns:p14="http://schemas.microsoft.com/office/powerpoint/2010/main" val="16573415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947A61-C6B3-046A-A2E1-40FE1A4858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410421"/>
            <a:ext cx="7886700" cy="673743"/>
          </a:xfrm>
        </p:spPr>
        <p:txBody>
          <a:bodyPr/>
          <a:lstStyle/>
          <a:p>
            <a:r>
              <a:rPr lang="es-ES" dirty="0"/>
              <a:t>Más de 3000 grupos lingüísticos no</a:t>
            </a:r>
            <a:br>
              <a:rPr lang="es-ES" dirty="0"/>
            </a:br>
            <a:r>
              <a:rPr lang="es-ES" dirty="0"/>
              <a:t>utilizan una forma  escrita completa</a:t>
            </a:r>
            <a:endParaRPr lang="en-US" dirty="0"/>
          </a:p>
        </p:txBody>
      </p:sp>
      <p:pic>
        <p:nvPicPr>
          <p:cNvPr id="7" name="Picture 6" descr="A picture containing person, people, group, crowd&#10;&#10;Description automatically generated">
            <a:extLst>
              <a:ext uri="{FF2B5EF4-FFF2-40B4-BE49-F238E27FC236}">
                <a16:creationId xmlns:a16="http://schemas.microsoft.com/office/drawing/2014/main" id="{CEBA683A-36F7-D782-F34C-66DA325912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9915" y="2041141"/>
            <a:ext cx="5151280" cy="2030385"/>
          </a:xfrm>
          <a:prstGeom prst="roundRect">
            <a:avLst/>
          </a:prstGeom>
          <a:ln w="57150">
            <a:solidFill>
              <a:srgbClr val="83A83F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extBox 1">
            <a:extLst>
              <a:ext uri="{FF2B5EF4-FFF2-40B4-BE49-F238E27FC236}">
                <a16:creationId xmlns:a16="http://schemas.microsoft.com/office/drawing/2014/main" id="{AA2FE266-8C99-D830-A0F8-B42645855ED4}"/>
              </a:ext>
            </a:extLst>
          </p:cNvPr>
          <p:cNvSpPr txBox="1"/>
          <p:nvPr/>
        </p:nvSpPr>
        <p:spPr>
          <a:xfrm>
            <a:off x="228094" y="2370034"/>
            <a:ext cx="333991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b="1" dirty="0">
                <a:solidFill>
                  <a:srgbClr val="FBA93D"/>
                </a:solidFill>
              </a:rPr>
              <a:t>Mas de la </a:t>
            </a:r>
            <a:r>
              <a:rPr lang="en-US" sz="2800" b="1" dirty="0" err="1">
                <a:solidFill>
                  <a:srgbClr val="FBA93D"/>
                </a:solidFill>
              </a:rPr>
              <a:t>mitad</a:t>
            </a:r>
            <a:r>
              <a:rPr lang="en-US" sz="2800" b="1" dirty="0">
                <a:solidFill>
                  <a:srgbClr val="FBA93D"/>
                </a:solidFill>
              </a:rPr>
              <a:t> de las lenguas no </a:t>
            </a:r>
            <a:r>
              <a:rPr lang="en-US" sz="2800" b="1" dirty="0" err="1">
                <a:solidFill>
                  <a:srgbClr val="FBA93D"/>
                </a:solidFill>
              </a:rPr>
              <a:t>tienen</a:t>
            </a:r>
            <a:r>
              <a:rPr lang="en-US" sz="2800" b="1" dirty="0">
                <a:solidFill>
                  <a:srgbClr val="FBA93D"/>
                </a:solidFill>
              </a:rPr>
              <a:t> las </a:t>
            </a:r>
            <a:r>
              <a:rPr lang="en-US" sz="2800" b="1" dirty="0" err="1">
                <a:solidFill>
                  <a:srgbClr val="FBA93D"/>
                </a:solidFill>
              </a:rPr>
              <a:t>Escrituras</a:t>
            </a:r>
            <a:endParaRPr lang="en-US" sz="2800" b="1" dirty="0">
              <a:solidFill>
                <a:srgbClr val="FBA93D"/>
              </a:solidFill>
            </a:endParaRPr>
          </a:p>
        </p:txBody>
      </p:sp>
      <p:sp>
        <p:nvSpPr>
          <p:cNvPr id="4" name="Flowchart: Process 3">
            <a:extLst>
              <a:ext uri="{FF2B5EF4-FFF2-40B4-BE49-F238E27FC236}">
                <a16:creationId xmlns:a16="http://schemas.microsoft.com/office/drawing/2014/main" id="{50026587-4257-38FC-4BE9-208390FB7203}"/>
              </a:ext>
            </a:extLst>
          </p:cNvPr>
          <p:cNvSpPr/>
          <p:nvPr/>
        </p:nvSpPr>
        <p:spPr>
          <a:xfrm>
            <a:off x="935665" y="5076627"/>
            <a:ext cx="7272670" cy="393405"/>
          </a:xfrm>
          <a:prstGeom prst="flowChartProcess">
            <a:avLst/>
          </a:prstGeom>
          <a:gradFill flip="none" rotWithShape="1">
            <a:gsLst>
              <a:gs pos="0">
                <a:srgbClr val="83A83F"/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rgbClr val="B95659"/>
              </a:gs>
            </a:gsLst>
            <a:lin ang="0" scaled="1"/>
            <a:tileRect/>
          </a:gradFill>
          <a:ln>
            <a:noFill/>
          </a:ln>
        </p:spPr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2">
            <a:extLst>
              <a:ext uri="{FF2B5EF4-FFF2-40B4-BE49-F238E27FC236}">
                <a16:creationId xmlns:a16="http://schemas.microsoft.com/office/drawing/2014/main" id="{54838B8D-F6B6-B74D-A6E1-6A1842F51076}"/>
              </a:ext>
            </a:extLst>
          </p:cNvPr>
          <p:cNvSpPr txBox="1"/>
          <p:nvPr/>
        </p:nvSpPr>
        <p:spPr>
          <a:xfrm>
            <a:off x="228094" y="5471787"/>
            <a:ext cx="333991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 err="1">
                <a:solidFill>
                  <a:srgbClr val="83A83F"/>
                </a:solidFill>
              </a:rPr>
              <a:t>Completamente</a:t>
            </a:r>
            <a:r>
              <a:rPr lang="en-US" sz="3200" b="1" dirty="0">
                <a:solidFill>
                  <a:srgbClr val="83A83F"/>
                </a:solidFill>
              </a:rPr>
              <a:t> </a:t>
            </a:r>
          </a:p>
          <a:p>
            <a:pPr algn="ctr"/>
            <a:r>
              <a:rPr lang="en-US" sz="3200" b="1" dirty="0">
                <a:solidFill>
                  <a:srgbClr val="83A83F"/>
                </a:solidFill>
              </a:rPr>
              <a:t>Oral</a:t>
            </a:r>
          </a:p>
        </p:txBody>
      </p:sp>
      <p:sp>
        <p:nvSpPr>
          <p:cNvPr id="6" name="TextBox 3">
            <a:extLst>
              <a:ext uri="{FF2B5EF4-FFF2-40B4-BE49-F238E27FC236}">
                <a16:creationId xmlns:a16="http://schemas.microsoft.com/office/drawing/2014/main" id="{6367B78E-EA1C-2487-9C80-195A6EDB6599}"/>
              </a:ext>
            </a:extLst>
          </p:cNvPr>
          <p:cNvSpPr txBox="1"/>
          <p:nvPr/>
        </p:nvSpPr>
        <p:spPr>
          <a:xfrm>
            <a:off x="5695733" y="5470032"/>
            <a:ext cx="333991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 err="1">
                <a:solidFill>
                  <a:srgbClr val="B95659"/>
                </a:solidFill>
              </a:rPr>
              <a:t>Completamente</a:t>
            </a:r>
            <a:r>
              <a:rPr lang="en-US" sz="3200" b="1" dirty="0">
                <a:solidFill>
                  <a:srgbClr val="B95659"/>
                </a:solidFill>
              </a:rPr>
              <a:t>  </a:t>
            </a:r>
          </a:p>
          <a:p>
            <a:pPr algn="ctr"/>
            <a:r>
              <a:rPr lang="en-US" sz="3200" b="1" dirty="0" err="1">
                <a:solidFill>
                  <a:srgbClr val="B95659"/>
                </a:solidFill>
              </a:rPr>
              <a:t>Escrita</a:t>
            </a:r>
            <a:r>
              <a:rPr lang="en-US" sz="3200" b="1" dirty="0">
                <a:solidFill>
                  <a:srgbClr val="B95659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982656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130D54-5AD4-4C95-9C90-3A68E723A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Diferencias en Comunidades Orales</a:t>
            </a:r>
            <a:br>
              <a:rPr lang="es-ES" dirty="0"/>
            </a:b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C28E676-8C0D-47F3-B96F-F5BF01C7D1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7" r="2757"/>
          <a:stretch/>
        </p:blipFill>
        <p:spPr>
          <a:xfrm>
            <a:off x="1246253" y="1019301"/>
            <a:ext cx="2281256" cy="2281923"/>
          </a:xfrm>
          <a:prstGeom prst="ellipse">
            <a:avLst/>
          </a:prstGeom>
          <a:ln w="57150">
            <a:solidFill>
              <a:schemeClr val="accent3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999F53C-4539-4A7A-8436-92719479B65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62" t="602" r="9696" b="-602"/>
          <a:stretch/>
        </p:blipFill>
        <p:spPr>
          <a:xfrm>
            <a:off x="5708855" y="1040955"/>
            <a:ext cx="2281256" cy="2281923"/>
          </a:xfrm>
          <a:prstGeom prst="ellipse">
            <a:avLst/>
          </a:prstGeom>
          <a:ln w="57150">
            <a:solidFill>
              <a:schemeClr val="accent3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8E549E1-344B-4D15-9518-17BB9C2ADC41}"/>
              </a:ext>
            </a:extLst>
          </p:cNvPr>
          <p:cNvSpPr/>
          <p:nvPr/>
        </p:nvSpPr>
        <p:spPr>
          <a:xfrm>
            <a:off x="57916" y="3838169"/>
            <a:ext cx="4322618" cy="2439832"/>
          </a:xfrm>
          <a:prstGeom prst="roundRect">
            <a:avLst>
              <a:gd name="adj" fmla="val 9137"/>
            </a:avLst>
          </a:prstGeom>
          <a:solidFill>
            <a:schemeClr val="bg1"/>
          </a:solidFill>
          <a:ln w="57150">
            <a:solidFill>
              <a:schemeClr val="accent3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t">
            <a:noAutofit/>
          </a:bodyPr>
          <a:lstStyle/>
          <a:p>
            <a:pPr algn="ctr"/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 err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Algunas</a:t>
            </a:r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 err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Comunidades</a:t>
            </a:r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 err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Orales</a:t>
            </a:r>
            <a:endParaRPr lang="en-US" sz="2400" b="1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BA254E08-C039-44D5-8964-211FE35D1B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2101984"/>
              </p:ext>
            </p:extLst>
          </p:nvPr>
        </p:nvGraphicFramePr>
        <p:xfrm>
          <a:off x="138545" y="4581122"/>
          <a:ext cx="4241989" cy="14604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41989">
                  <a:extLst>
                    <a:ext uri="{9D8B030D-6E8A-4147-A177-3AD203B41FA5}">
                      <a16:colId xmlns:a16="http://schemas.microsoft.com/office/drawing/2014/main" val="3992977806"/>
                    </a:ext>
                  </a:extLst>
                </a:gridCol>
              </a:tblGrid>
              <a:tr h="454644">
                <a:tc>
                  <a:txBody>
                    <a:bodyPr/>
                    <a:lstStyle/>
                    <a:p>
                      <a:pPr marL="0" marR="0" lvl="0" indent="0" algn="ctr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sz="1800" b="0" dirty="0">
                          <a:solidFill>
                            <a:schemeClr val="tx2"/>
                          </a:solidFill>
                          <a:effectLst/>
                          <a:ea typeface="Calibri"/>
                          <a:cs typeface="Times New Roman"/>
                        </a:rPr>
                        <a:t>Usan y </a:t>
                      </a:r>
                      <a:r>
                        <a:rPr lang="en-US" sz="1800" b="0" dirty="0" err="1">
                          <a:solidFill>
                            <a:schemeClr val="tx2"/>
                          </a:solidFill>
                          <a:effectLst/>
                          <a:ea typeface="Calibri"/>
                          <a:cs typeface="Times New Roman"/>
                        </a:rPr>
                        <a:t>respetan</a:t>
                      </a:r>
                      <a:r>
                        <a:rPr lang="en-US" sz="1800" b="0" dirty="0">
                          <a:solidFill>
                            <a:schemeClr val="tx2"/>
                          </a:solidFill>
                          <a:effectLst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es-ES" sz="1800" b="0" dirty="0">
                          <a:solidFill>
                            <a:schemeClr val="tx2"/>
                          </a:solidFill>
                          <a:effectLst/>
                          <a:ea typeface="Calibri"/>
                          <a:cs typeface="Times New Roman"/>
                        </a:rPr>
                        <a:t> la comunicación oral</a:t>
                      </a:r>
                      <a:endParaRPr lang="en-US" sz="1800" b="0" dirty="0">
                        <a:solidFill>
                          <a:schemeClr val="tx2"/>
                        </a:solidFill>
                        <a:effectLst/>
                        <a:ea typeface="Calibri"/>
                        <a:cs typeface="Times New Roman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6020157"/>
                  </a:ext>
                </a:extLst>
              </a:tr>
              <a:tr h="454644">
                <a:tc>
                  <a:txBody>
                    <a:bodyPr/>
                    <a:lstStyle/>
                    <a:p>
                      <a:pPr marL="0" marR="0" lvl="0" indent="0" algn="ctr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sz="1800" b="0" dirty="0" err="1">
                          <a:solidFill>
                            <a:schemeClr val="tx2"/>
                          </a:solidFill>
                          <a:ea typeface="Calibri"/>
                          <a:cs typeface="Times New Roman"/>
                        </a:rPr>
                        <a:t>Prefieren</a:t>
                      </a:r>
                      <a:r>
                        <a:rPr lang="en-US" sz="1800" b="0" dirty="0">
                          <a:solidFill>
                            <a:schemeClr val="tx2"/>
                          </a:solidFill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en-US" sz="1800" b="0" dirty="0" err="1">
                          <a:solidFill>
                            <a:schemeClr val="tx2"/>
                          </a:solidFill>
                          <a:ea typeface="Calibri"/>
                          <a:cs typeface="Times New Roman"/>
                        </a:rPr>
                        <a:t>comunicar</a:t>
                      </a:r>
                      <a:r>
                        <a:rPr lang="en-US" sz="1800" b="0" baseline="0" dirty="0">
                          <a:solidFill>
                            <a:schemeClr val="tx2"/>
                          </a:solidFill>
                          <a:ea typeface="Calibri"/>
                          <a:cs typeface="Times New Roman"/>
                        </a:rPr>
                        <a:t> la</a:t>
                      </a:r>
                      <a:r>
                        <a:rPr lang="en-US" sz="1800" b="0" dirty="0">
                          <a:solidFill>
                            <a:schemeClr val="tx2"/>
                          </a:solidFill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en-US" sz="1800" b="0" dirty="0" err="1">
                          <a:solidFill>
                            <a:schemeClr val="tx2"/>
                          </a:solidFill>
                          <a:ea typeface="Calibri"/>
                          <a:cs typeface="Times New Roman"/>
                        </a:rPr>
                        <a:t>informacion</a:t>
                      </a:r>
                      <a:r>
                        <a:rPr lang="en-US" sz="1800" b="0" dirty="0">
                          <a:solidFill>
                            <a:schemeClr val="tx2"/>
                          </a:solidFill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es-ES" sz="1800" b="0" dirty="0">
                          <a:solidFill>
                            <a:schemeClr val="tx2"/>
                          </a:solidFill>
                          <a:ea typeface="Calibri"/>
                          <a:cs typeface="Times New Roman"/>
                        </a:rPr>
                        <a:t>importante oralmente</a:t>
                      </a:r>
                      <a:r>
                        <a:rPr lang="en-US" sz="1800" b="0" dirty="0">
                          <a:solidFill>
                            <a:schemeClr val="tx2"/>
                          </a:solidFill>
                          <a:ea typeface="Calibri"/>
                          <a:cs typeface="Times New Roman"/>
                        </a:rPr>
                        <a:t> 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414635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s-ES" sz="1800" b="0" dirty="0">
                          <a:solidFill>
                            <a:schemeClr val="tx2"/>
                          </a:solidFill>
                          <a:effectLst/>
                          <a:ea typeface="Calibri"/>
                          <a:cs typeface="Times New Roman"/>
                        </a:rPr>
                        <a:t>Valor de la comunicación oral</a:t>
                      </a:r>
                      <a:endParaRPr lang="en-US" sz="1800" b="0" dirty="0">
                        <a:solidFill>
                          <a:schemeClr val="tx2"/>
                        </a:solidFill>
                        <a:effectLst/>
                        <a:ea typeface="Calibri"/>
                        <a:cs typeface="Times New Roman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4449513"/>
                  </a:ext>
                </a:extLst>
              </a:tr>
            </a:tbl>
          </a:graphicData>
        </a:graphic>
      </p:graphicFrame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3A42D81B-B350-4861-918B-669E30E13F8A}"/>
              </a:ext>
            </a:extLst>
          </p:cNvPr>
          <p:cNvSpPr/>
          <p:nvPr/>
        </p:nvSpPr>
        <p:spPr>
          <a:xfrm>
            <a:off x="4763466" y="3838168"/>
            <a:ext cx="4232751" cy="2439833"/>
          </a:xfrm>
          <a:prstGeom prst="roundRect">
            <a:avLst>
              <a:gd name="adj" fmla="val 9137"/>
            </a:avLst>
          </a:prstGeom>
          <a:solidFill>
            <a:schemeClr val="bg1"/>
          </a:solidFill>
          <a:ln w="57150">
            <a:solidFill>
              <a:schemeClr val="accent3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t">
            <a:noAutofit/>
          </a:bodyPr>
          <a:lstStyle/>
          <a:p>
            <a:pPr algn="ctr"/>
            <a:r>
              <a:rPr lang="en-US" sz="2400" b="1" dirty="0" err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Otras</a:t>
            </a:r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 err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Comunidades</a:t>
            </a:r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 err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Orales</a:t>
            </a:r>
            <a:endParaRPr lang="en-US" sz="2400" b="1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3" name="Table 11">
            <a:extLst>
              <a:ext uri="{FF2B5EF4-FFF2-40B4-BE49-F238E27FC236}">
                <a16:creationId xmlns:a16="http://schemas.microsoft.com/office/drawing/2014/main" id="{18D2D8A5-871E-43E3-86BB-07C3A19833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6261765"/>
              </p:ext>
            </p:extLst>
          </p:nvPr>
        </p:nvGraphicFramePr>
        <p:xfrm>
          <a:off x="4763467" y="4581122"/>
          <a:ext cx="4112678" cy="17348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12678">
                  <a:extLst>
                    <a:ext uri="{9D8B030D-6E8A-4147-A177-3AD203B41FA5}">
                      <a16:colId xmlns:a16="http://schemas.microsoft.com/office/drawing/2014/main" val="3992977806"/>
                    </a:ext>
                  </a:extLst>
                </a:gridCol>
              </a:tblGrid>
              <a:tr h="454644">
                <a:tc>
                  <a:txBody>
                    <a:bodyPr/>
                    <a:lstStyle/>
                    <a:p>
                      <a:pPr marL="0" marR="0" lvl="0" indent="0" algn="ctr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sz="1800" b="0" dirty="0">
                          <a:solidFill>
                            <a:schemeClr val="tx2"/>
                          </a:solidFill>
                          <a:effectLst/>
                          <a:ea typeface="Calibri"/>
                          <a:cs typeface="Times New Roman"/>
                        </a:rPr>
                        <a:t>Usan</a:t>
                      </a:r>
                      <a:r>
                        <a:rPr lang="en-US" sz="1800" b="0" baseline="0" dirty="0">
                          <a:solidFill>
                            <a:schemeClr val="tx2"/>
                          </a:solidFill>
                          <a:effectLst/>
                          <a:ea typeface="Calibri"/>
                          <a:cs typeface="Times New Roman"/>
                        </a:rPr>
                        <a:t> la</a:t>
                      </a:r>
                      <a:r>
                        <a:rPr lang="en-US" sz="1800" b="0" dirty="0">
                          <a:solidFill>
                            <a:schemeClr val="tx2"/>
                          </a:solidFill>
                          <a:effectLst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en-US" sz="1800" b="0" dirty="0" err="1">
                          <a:solidFill>
                            <a:schemeClr val="tx2"/>
                          </a:solidFill>
                          <a:effectLst/>
                          <a:ea typeface="Calibri"/>
                          <a:cs typeface="Times New Roman"/>
                        </a:rPr>
                        <a:t>comunicacion</a:t>
                      </a:r>
                      <a:r>
                        <a:rPr lang="en-US" sz="1800" b="0" dirty="0">
                          <a:solidFill>
                            <a:schemeClr val="tx2"/>
                          </a:solidFill>
                          <a:effectLst/>
                          <a:ea typeface="Calibri"/>
                          <a:cs typeface="Times New Roman"/>
                        </a:rPr>
                        <a:t> oral y </a:t>
                      </a:r>
                      <a:r>
                        <a:rPr lang="en-US" sz="1800" b="0" dirty="0" err="1">
                          <a:solidFill>
                            <a:schemeClr val="tx2"/>
                          </a:solidFill>
                          <a:effectLst/>
                          <a:ea typeface="Calibri"/>
                          <a:cs typeface="Times New Roman"/>
                        </a:rPr>
                        <a:t>escrita</a:t>
                      </a:r>
                      <a:endParaRPr lang="en-US" sz="1800" b="0" dirty="0">
                        <a:solidFill>
                          <a:schemeClr val="tx2"/>
                        </a:solidFill>
                        <a:effectLst/>
                        <a:ea typeface="Calibri"/>
                        <a:cs typeface="Times New Roman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6020157"/>
                  </a:ext>
                </a:extLst>
              </a:tr>
              <a:tr h="454644">
                <a:tc>
                  <a:txBody>
                    <a:bodyPr/>
                    <a:lstStyle/>
                    <a:p>
                      <a:pPr marL="0" marR="0" lvl="0" indent="0" algn="ctr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s-ES" sz="1800" b="0" dirty="0">
                          <a:solidFill>
                            <a:schemeClr val="tx2"/>
                          </a:solidFill>
                          <a:ea typeface="Calibri"/>
                          <a:cs typeface="Times New Roman"/>
                        </a:rPr>
                        <a:t>Prefieren que se escriba la información importante</a:t>
                      </a:r>
                      <a:endParaRPr lang="en-US" sz="1800" b="0" dirty="0">
                        <a:solidFill>
                          <a:schemeClr val="tx2"/>
                        </a:solidFill>
                        <a:ea typeface="Calibri"/>
                        <a:cs typeface="Times New Roman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4146358"/>
                  </a:ext>
                </a:extLst>
              </a:tr>
              <a:tr h="454644">
                <a:tc>
                  <a:txBody>
                    <a:bodyPr/>
                    <a:lstStyle/>
                    <a:p>
                      <a:pPr marL="0" marR="0" lvl="0" indent="0" algn="ctr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s-ES" sz="1800" b="0" dirty="0">
                          <a:solidFill>
                            <a:schemeClr val="tx2"/>
                          </a:solidFill>
                          <a:ea typeface="Calibri"/>
                          <a:cs typeface="Times New Roman"/>
                        </a:rPr>
                        <a:t>Valoran de la comunicación escrita</a:t>
                      </a:r>
                    </a:p>
                    <a:p>
                      <a:pPr marL="0" marR="0" lvl="0" indent="0" algn="ctr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endParaRPr lang="en-US" sz="1800" b="0" dirty="0">
                        <a:solidFill>
                          <a:schemeClr val="tx2"/>
                        </a:solidFill>
                        <a:ea typeface="Calibri"/>
                        <a:cs typeface="Times New Roman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4449513"/>
                  </a:ext>
                </a:extLst>
              </a:tr>
            </a:tbl>
          </a:graphicData>
        </a:graphic>
      </p:graphicFrame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FDB4E84F-D924-4F79-B985-B6E5B0E99CC2}"/>
              </a:ext>
            </a:extLst>
          </p:cNvPr>
          <p:cNvSpPr/>
          <p:nvPr/>
        </p:nvSpPr>
        <p:spPr>
          <a:xfrm>
            <a:off x="1853380" y="3422160"/>
            <a:ext cx="731689" cy="359228"/>
          </a:xfrm>
          <a:prstGeom prst="triangle">
            <a:avLst/>
          </a:prstGeom>
          <a:solidFill>
            <a:schemeClr val="accent3"/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Isosceles Triangle 14">
            <a:extLst>
              <a:ext uri="{FF2B5EF4-FFF2-40B4-BE49-F238E27FC236}">
                <a16:creationId xmlns:a16="http://schemas.microsoft.com/office/drawing/2014/main" id="{1F2863E4-1CD1-4E98-A575-D8BEA40E69AB}"/>
              </a:ext>
            </a:extLst>
          </p:cNvPr>
          <p:cNvSpPr/>
          <p:nvPr/>
        </p:nvSpPr>
        <p:spPr>
          <a:xfrm>
            <a:off x="6558933" y="3437829"/>
            <a:ext cx="731689" cy="359228"/>
          </a:xfrm>
          <a:prstGeom prst="triangle">
            <a:avLst/>
          </a:prstGeom>
          <a:solidFill>
            <a:schemeClr val="accent3"/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30011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4DB0E-5290-E675-F672-5ADD23BC2C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9628" y="538913"/>
            <a:ext cx="3940729" cy="626742"/>
          </a:xfrm>
        </p:spPr>
        <p:txBody>
          <a:bodyPr/>
          <a:lstStyle/>
          <a:p>
            <a:r>
              <a:rPr lang="en-US" dirty="0" err="1"/>
              <a:t>Traducción</a:t>
            </a:r>
            <a:r>
              <a:rPr lang="en-US" dirty="0"/>
              <a:t> </a:t>
            </a:r>
            <a:r>
              <a:rPr lang="en-US" dirty="0" err="1"/>
              <a:t>Escrita</a:t>
            </a:r>
            <a:r>
              <a:rPr lang="en-US" dirty="0"/>
              <a:t>   </a:t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 descr="A group of people using laptops&#10;&#10;Description automatically generated with medium confidence">
            <a:extLst>
              <a:ext uri="{FF2B5EF4-FFF2-40B4-BE49-F238E27FC236}">
                <a16:creationId xmlns:a16="http://schemas.microsoft.com/office/drawing/2014/main" id="{B9948703-3C83-5B3A-59D4-EF8D66538FE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984" t="10901" r="12906" b="58829"/>
          <a:stretch/>
        </p:blipFill>
        <p:spPr>
          <a:xfrm>
            <a:off x="995839" y="3816612"/>
            <a:ext cx="2556582" cy="2403685"/>
          </a:xfrm>
          <a:prstGeom prst="roundRect">
            <a:avLst/>
          </a:prstGeom>
          <a:ln w="57150">
            <a:solidFill>
              <a:srgbClr val="FBA93D"/>
            </a:solidFill>
          </a:ln>
        </p:spPr>
      </p:pic>
      <p:pic>
        <p:nvPicPr>
          <p:cNvPr id="6" name="Picture 5" descr="A hand holding a tablet&#10;&#10;Description automatically generated with medium confidence">
            <a:extLst>
              <a:ext uri="{FF2B5EF4-FFF2-40B4-BE49-F238E27FC236}">
                <a16:creationId xmlns:a16="http://schemas.microsoft.com/office/drawing/2014/main" id="{9B63C2EF-BB09-BA23-0894-3E27C40A3C7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57" b="3581"/>
          <a:stretch/>
        </p:blipFill>
        <p:spPr>
          <a:xfrm>
            <a:off x="445818" y="1493751"/>
            <a:ext cx="3656625" cy="1881650"/>
          </a:xfrm>
          <a:prstGeom prst="roundRect">
            <a:avLst/>
          </a:prstGeom>
          <a:ln w="57150">
            <a:solidFill>
              <a:srgbClr val="83A83F"/>
            </a:solidFill>
          </a:ln>
        </p:spPr>
      </p:pic>
      <p:pic>
        <p:nvPicPr>
          <p:cNvPr id="8" name="Picture 7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F9866786-D0B3-9431-F1F7-A2904D03138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3" t="20720" r="1224" b="2944"/>
          <a:stretch/>
        </p:blipFill>
        <p:spPr>
          <a:xfrm>
            <a:off x="4941728" y="1513743"/>
            <a:ext cx="3756454" cy="1861658"/>
          </a:xfrm>
          <a:prstGeom prst="roundRect">
            <a:avLst/>
          </a:prstGeom>
          <a:ln w="57150">
            <a:solidFill>
              <a:srgbClr val="83A83F"/>
            </a:solidFill>
          </a:ln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69233AB2-BB48-BF41-89BE-4290FED93E22}"/>
              </a:ext>
            </a:extLst>
          </p:cNvPr>
          <p:cNvSpPr txBox="1">
            <a:spLocks/>
          </p:cNvSpPr>
          <p:nvPr/>
        </p:nvSpPr>
        <p:spPr>
          <a:xfrm>
            <a:off x="613433" y="553719"/>
            <a:ext cx="3321393" cy="62674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200" b="1" kern="1200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 err="1"/>
              <a:t>Traducción</a:t>
            </a:r>
            <a:r>
              <a:rPr lang="en-US" dirty="0"/>
              <a:t> Oral </a:t>
            </a:r>
            <a:br>
              <a:rPr lang="en-US" dirty="0"/>
            </a:b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37BA671-685A-5CB8-83FE-8D730F3AA79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24" r="10724"/>
          <a:stretch/>
        </p:blipFill>
        <p:spPr>
          <a:xfrm>
            <a:off x="5670560" y="3723489"/>
            <a:ext cx="2317028" cy="2589933"/>
          </a:xfrm>
          <a:prstGeom prst="roundRect">
            <a:avLst/>
          </a:prstGeom>
          <a:ln w="57150">
            <a:solidFill>
              <a:srgbClr val="FBA93D"/>
            </a:solidFill>
          </a:ln>
        </p:spPr>
      </p:pic>
    </p:spTree>
    <p:extLst>
      <p:ext uri="{BB962C8B-B14F-4D97-AF65-F5344CB8AC3E}">
        <p14:creationId xmlns:p14="http://schemas.microsoft.com/office/powerpoint/2010/main" val="30362177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F891DBA-B30F-4600-A0FD-D51DE2FC4E3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29725" y="2163214"/>
            <a:ext cx="2672573" cy="1716925"/>
          </a:xfrm>
          <a:prstGeom prst="rect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9B15023-6CC4-423F-8A3B-C82C3E4124F4}"/>
              </a:ext>
            </a:extLst>
          </p:cNvPr>
          <p:cNvSpPr txBox="1"/>
          <p:nvPr/>
        </p:nvSpPr>
        <p:spPr>
          <a:xfrm>
            <a:off x="306277" y="4017773"/>
            <a:ext cx="287380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Iglesia Local </a:t>
            </a:r>
            <a:endParaRPr lang="en-US" sz="28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B406EF6A-F650-4A7A-A7FD-FE57923506C3}"/>
              </a:ext>
            </a:extLst>
          </p:cNvPr>
          <p:cNvSpPr/>
          <p:nvPr/>
        </p:nvSpPr>
        <p:spPr>
          <a:xfrm>
            <a:off x="3328317" y="2534131"/>
            <a:ext cx="792719" cy="1057974"/>
          </a:xfrm>
          <a:prstGeom prst="rightArrow">
            <a:avLst>
              <a:gd name="adj1" fmla="val 56173"/>
              <a:gd name="adj2" fmla="val 50000"/>
            </a:avLst>
          </a:prstGeom>
          <a:solidFill>
            <a:schemeClr val="accent2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9A2E853-883C-47FB-A71C-072334F553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" sz="3600" dirty="0">
                <a:solidFill>
                  <a:srgbClr val="C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¿</a:t>
            </a:r>
            <a:r>
              <a:rPr lang="en-US" dirty="0" err="1"/>
              <a:t>Quien</a:t>
            </a:r>
            <a:r>
              <a:rPr lang="en-US" dirty="0"/>
              <a:t> Decide?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C04C6FF-A603-4D2D-A3A9-2595CFDABC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0801" y="1831422"/>
            <a:ext cx="4363474" cy="2447961"/>
          </a:xfrm>
          <a:prstGeom prst="roundRect">
            <a:avLst>
              <a:gd name="adj" fmla="val 10441"/>
            </a:avLst>
          </a:prstGeom>
          <a:ln w="57150">
            <a:solidFill>
              <a:schemeClr val="accent3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561853D-D3B3-2735-B51F-532F43C8DBFB}"/>
              </a:ext>
            </a:extLst>
          </p:cNvPr>
          <p:cNvSpPr txBox="1"/>
          <p:nvPr/>
        </p:nvSpPr>
        <p:spPr>
          <a:xfrm>
            <a:off x="2138977" y="4974473"/>
            <a:ext cx="48660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Los creyentes en la comunidad que están comprometidos en obtener las Escrituras </a:t>
            </a:r>
            <a:r>
              <a:rPr lang="en-US" b="1" dirty="0" err="1"/>
              <a:t>en</a:t>
            </a:r>
            <a:r>
              <a:rPr lang="en-US" b="1" dirty="0"/>
              <a:t> la lengua de </a:t>
            </a:r>
            <a:r>
              <a:rPr lang="en-US" b="1" dirty="0" err="1"/>
              <a:t>su</a:t>
            </a:r>
            <a:r>
              <a:rPr lang="en-US" b="1" dirty="0"/>
              <a:t> </a:t>
            </a:r>
            <a:r>
              <a:rPr lang="en-US" b="1" dirty="0" err="1"/>
              <a:t>corazon</a:t>
            </a:r>
            <a:r>
              <a:rPr lang="en-US" b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595987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D8FF41-FB82-4F58-2977-D82350BB649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022" t="58555" r="18740" b="384"/>
          <a:stretch/>
        </p:blipFill>
        <p:spPr>
          <a:xfrm>
            <a:off x="2323468" y="1500342"/>
            <a:ext cx="4497053" cy="1695456"/>
          </a:xfrm>
          <a:prstGeom prst="roundRect">
            <a:avLst/>
          </a:prstGeom>
          <a:ln w="57150">
            <a:solidFill>
              <a:srgbClr val="FBA93D"/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5DC7BDA-30B5-1CD7-544B-3CC759E5EF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898591"/>
          </a:xfrm>
        </p:spPr>
        <p:txBody>
          <a:bodyPr/>
          <a:lstStyle/>
          <a:p>
            <a:r>
              <a:rPr lang="es" sz="3200" dirty="0">
                <a:solidFill>
                  <a:srgbClr val="C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¿ </a:t>
            </a:r>
            <a:r>
              <a:rPr lang="es-ES" dirty="0"/>
              <a:t>Qué debería considerar la iglesia</a:t>
            </a:r>
            <a:r>
              <a:rPr lang="en-US" dirty="0"/>
              <a:t>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C8F59D7-2176-947A-1CDB-083409636249}"/>
              </a:ext>
            </a:extLst>
          </p:cNvPr>
          <p:cNvSpPr txBox="1"/>
          <p:nvPr/>
        </p:nvSpPr>
        <p:spPr>
          <a:xfrm>
            <a:off x="1041394" y="3609166"/>
            <a:ext cx="7061200" cy="286232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¿</a:t>
            </a:r>
            <a:r>
              <a:rPr lang="es" sz="2000" dirty="0">
                <a:solidFill>
                  <a:srgbClr val="C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</a:t>
            </a:r>
            <a:r>
              <a:rPr lang="en-US" sz="2000" dirty="0"/>
              <a:t>Ha </a:t>
            </a:r>
            <a:r>
              <a:rPr lang="en-US" sz="2000" dirty="0" err="1"/>
              <a:t>habido</a:t>
            </a:r>
            <a:r>
              <a:rPr lang="en-US" sz="2000" dirty="0"/>
              <a:t> </a:t>
            </a:r>
            <a:r>
              <a:rPr lang="en-US" sz="2000" dirty="0" err="1"/>
              <a:t>una</a:t>
            </a:r>
            <a:r>
              <a:rPr lang="en-US" sz="2000" dirty="0"/>
              <a:t> lengua </a:t>
            </a:r>
            <a:r>
              <a:rPr lang="en-US" sz="2000" dirty="0" err="1"/>
              <a:t>escrita</a:t>
            </a:r>
            <a:r>
              <a:rPr lang="en-US" sz="2000" dirty="0"/>
              <a:t> </a:t>
            </a:r>
            <a:r>
              <a:rPr lang="en-US" sz="2000" dirty="0" err="1"/>
              <a:t>por</a:t>
            </a:r>
            <a:r>
              <a:rPr lang="en-US" sz="2000" dirty="0"/>
              <a:t> </a:t>
            </a:r>
            <a:r>
              <a:rPr lang="en-US" sz="2000" dirty="0" err="1"/>
              <a:t>mucho</a:t>
            </a:r>
            <a:r>
              <a:rPr lang="en-US" sz="2000" dirty="0"/>
              <a:t> </a:t>
            </a:r>
            <a:r>
              <a:rPr lang="en-US" sz="2000" dirty="0" err="1"/>
              <a:t>tiempo</a:t>
            </a:r>
            <a:r>
              <a:rPr lang="en-US" sz="2000" dirty="0"/>
              <a:t> ?</a:t>
            </a:r>
          </a:p>
          <a:p>
            <a:endParaRPr lang="en-US" sz="2000" dirty="0">
              <a:cs typeface="Aria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¿</a:t>
            </a:r>
            <a:r>
              <a:rPr lang="es" sz="2000" dirty="0">
                <a:solidFill>
                  <a:srgbClr val="C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</a:t>
            </a:r>
            <a:r>
              <a:rPr lang="es-ES" sz="2000" dirty="0">
                <a:cs typeface="Arial"/>
              </a:rPr>
              <a:t>El grupo lingüístico tiene otra literatura </a:t>
            </a:r>
            <a:r>
              <a:rPr lang="en-US" sz="2000" dirty="0">
                <a:cs typeface="Arial"/>
              </a:rPr>
              <a:t>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000" dirty="0"/>
              <a:t> </a:t>
            </a:r>
            <a:r>
              <a:rPr lang="es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¿ </a:t>
            </a:r>
            <a:r>
              <a:rPr lang="es-ES" sz="2000" dirty="0"/>
              <a:t>La gente lee y escribe en su lengua del corazón</a:t>
            </a:r>
            <a:r>
              <a:rPr lang="en-US" sz="2000" dirty="0"/>
              <a:t>?</a:t>
            </a:r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b="0" i="0" dirty="0">
                <a:solidFill>
                  <a:srgbClr val="3D3D3D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s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¿</a:t>
            </a:r>
            <a:r>
              <a:rPr lang="es" sz="2000" dirty="0">
                <a:solidFill>
                  <a:srgbClr val="C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</a:t>
            </a:r>
            <a:r>
              <a:rPr lang="en-US" sz="2000" dirty="0"/>
              <a:t>Es </a:t>
            </a:r>
            <a:r>
              <a:rPr lang="en-US" sz="2000" dirty="0" err="1"/>
              <a:t>eso</a:t>
            </a:r>
            <a:r>
              <a:rPr lang="en-US" sz="2000" dirty="0"/>
              <a:t> </a:t>
            </a:r>
            <a:r>
              <a:rPr lang="en-US" sz="2000" dirty="0" err="1"/>
              <a:t>común</a:t>
            </a:r>
            <a:r>
              <a:rPr lang="en-US" sz="2000" dirty="0"/>
              <a:t> ?</a:t>
            </a:r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¿ </a:t>
            </a:r>
            <a:r>
              <a:rPr lang="en-US" sz="2000" dirty="0"/>
              <a:t>Esta </a:t>
            </a:r>
            <a:r>
              <a:rPr lang="en-US" sz="2000" dirty="0" err="1"/>
              <a:t>aumentando</a:t>
            </a:r>
            <a:r>
              <a:rPr lang="en-US" sz="2000" dirty="0"/>
              <a:t> </a:t>
            </a:r>
            <a:r>
              <a:rPr lang="en-US" sz="2000" dirty="0" err="1"/>
              <a:t>el</a:t>
            </a:r>
            <a:r>
              <a:rPr lang="en-US" sz="2000" dirty="0"/>
              <a:t> </a:t>
            </a:r>
            <a:r>
              <a:rPr lang="en-US" sz="2000" dirty="0" err="1"/>
              <a:t>numero</a:t>
            </a:r>
            <a:r>
              <a:rPr lang="en-US" sz="2000" dirty="0"/>
              <a:t> de </a:t>
            </a:r>
            <a:r>
              <a:rPr lang="en-US" sz="2000" dirty="0" err="1"/>
              <a:t>lectores</a:t>
            </a:r>
            <a:r>
              <a:rPr lang="en-US" sz="2000" dirty="0"/>
              <a:t>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2F3C23E-6208-8F02-5630-5737C9D6D5AE}"/>
              </a:ext>
            </a:extLst>
          </p:cNvPr>
          <p:cNvSpPr txBox="1"/>
          <p:nvPr/>
        </p:nvSpPr>
        <p:spPr>
          <a:xfrm>
            <a:off x="2941327" y="979955"/>
            <a:ext cx="32613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>
                <a:solidFill>
                  <a:srgbClr val="FBA93D"/>
                </a:solidFill>
              </a:rPr>
              <a:t>Traducción</a:t>
            </a:r>
            <a:r>
              <a:rPr lang="en-US" sz="2400" b="1" dirty="0">
                <a:solidFill>
                  <a:srgbClr val="FBA93D"/>
                </a:solidFill>
              </a:rPr>
              <a:t> </a:t>
            </a:r>
            <a:r>
              <a:rPr lang="en-US" sz="2400" b="1" dirty="0" err="1">
                <a:solidFill>
                  <a:srgbClr val="FBA93D"/>
                </a:solidFill>
              </a:rPr>
              <a:t>Escrita</a:t>
            </a:r>
            <a:r>
              <a:rPr lang="en-US" sz="2400" b="1" dirty="0">
                <a:solidFill>
                  <a:srgbClr val="FBA93D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948135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91E42A-B00D-C39A-966A-482AF10D1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¿Qué debería considerar la Iglesia?</a:t>
            </a:r>
            <a:br>
              <a:rPr lang="es-ES" dirty="0"/>
            </a:b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ADC65A8-83A8-CDED-1D06-AC2F373D978A}"/>
              </a:ext>
            </a:extLst>
          </p:cNvPr>
          <p:cNvSpPr txBox="1"/>
          <p:nvPr/>
        </p:nvSpPr>
        <p:spPr>
          <a:xfrm>
            <a:off x="628650" y="3756664"/>
            <a:ext cx="805930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000" dirty="0"/>
              <a:t>¿Cómo </a:t>
            </a:r>
            <a:r>
              <a:rPr lang="en-US" sz="2000" dirty="0"/>
              <a:t>Como </a:t>
            </a:r>
            <a:r>
              <a:rPr lang="en-US" sz="2000" dirty="0" err="1"/>
              <a:t>pueden</a:t>
            </a:r>
            <a:r>
              <a:rPr lang="en-US" sz="2000" dirty="0"/>
              <a:t> las personas </a:t>
            </a:r>
            <a:r>
              <a:rPr lang="en-US" sz="2000" dirty="0" err="1"/>
              <a:t>escuchar</a:t>
            </a:r>
            <a:r>
              <a:rPr lang="en-US" sz="2000" dirty="0"/>
              <a:t> </a:t>
            </a:r>
            <a:r>
              <a:rPr lang="en-US" sz="2000" dirty="0" err="1"/>
              <a:t>una</a:t>
            </a:r>
            <a:r>
              <a:rPr lang="en-US" sz="2000" dirty="0"/>
              <a:t> </a:t>
            </a:r>
            <a:r>
              <a:rPr lang="en-US" sz="2000" dirty="0" err="1"/>
              <a:t>traduccion</a:t>
            </a:r>
            <a:r>
              <a:rPr lang="en-US" sz="2000" dirty="0"/>
              <a:t> oral</a:t>
            </a:r>
            <a:r>
              <a:rPr lang="es-ES" sz="2000" dirty="0"/>
              <a:t>?</a:t>
            </a:r>
            <a:r>
              <a:rPr lang="en-US" sz="2000" dirty="0"/>
              <a:t> </a:t>
            </a:r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000" dirty="0"/>
              <a:t>¿</a:t>
            </a:r>
            <a:r>
              <a:rPr lang="en-US" sz="2000" dirty="0"/>
              <a:t> </a:t>
            </a:r>
            <a:r>
              <a:rPr lang="en-US" sz="2000" dirty="0" err="1"/>
              <a:t>Qué</a:t>
            </a:r>
            <a:r>
              <a:rPr lang="en-US" sz="2000" dirty="0"/>
              <a:t> </a:t>
            </a:r>
            <a:r>
              <a:rPr lang="en-US" sz="2000" dirty="0" err="1"/>
              <a:t>prefieren</a:t>
            </a:r>
            <a:r>
              <a:rPr lang="en-US" sz="2000" dirty="0"/>
              <a:t> </a:t>
            </a:r>
            <a:r>
              <a:rPr lang="en-US" sz="2000" dirty="0" err="1"/>
              <a:t>ellos</a:t>
            </a:r>
            <a:r>
              <a:rPr lang="es-ES" sz="2000" dirty="0"/>
              <a:t>?</a:t>
            </a:r>
            <a:endParaRPr lang="en-US" sz="2000" dirty="0"/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¿ Desean ser </a:t>
            </a:r>
            <a:r>
              <a:rPr lang="en-US" sz="2000" dirty="0" err="1"/>
              <a:t>alfabetizados</a:t>
            </a:r>
            <a:r>
              <a:rPr lang="en-US" sz="2000" dirty="0"/>
              <a:t>?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000" dirty="0"/>
              <a:t>¿</a:t>
            </a:r>
            <a:r>
              <a:rPr lang="en-US" sz="2000" dirty="0"/>
              <a:t> </a:t>
            </a:r>
            <a:r>
              <a:rPr lang="en-US" sz="2000" dirty="0" err="1"/>
              <a:t>Pueden</a:t>
            </a:r>
            <a:r>
              <a:rPr lang="en-US" sz="2000" dirty="0"/>
              <a:t> </a:t>
            </a:r>
            <a:r>
              <a:rPr lang="en-US" sz="2000" dirty="0" err="1"/>
              <a:t>los</a:t>
            </a:r>
            <a:r>
              <a:rPr lang="en-US" sz="2000" dirty="0"/>
              <a:t> </a:t>
            </a:r>
            <a:r>
              <a:rPr lang="en-US" sz="2000" dirty="0" err="1"/>
              <a:t>traductores</a:t>
            </a:r>
            <a:r>
              <a:rPr lang="en-US" sz="2000" dirty="0"/>
              <a:t> leer la lengua </a:t>
            </a:r>
            <a:r>
              <a:rPr lang="en-US" sz="2000" dirty="0" err="1"/>
              <a:t>fuente</a:t>
            </a:r>
            <a:r>
              <a:rPr lang="es-ES" sz="2000" dirty="0"/>
              <a:t>?</a:t>
            </a:r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F4920F-6B59-4E3D-01BB-94BD1E2E66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37" t="26120" r="56072" b="38829"/>
          <a:stretch/>
        </p:blipFill>
        <p:spPr>
          <a:xfrm>
            <a:off x="2535853" y="1660858"/>
            <a:ext cx="3836486" cy="1944845"/>
          </a:xfrm>
          <a:prstGeom prst="roundRect">
            <a:avLst/>
          </a:prstGeom>
          <a:ln w="57150">
            <a:solidFill>
              <a:srgbClr val="FBA93D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6B380D9-9853-DE41-8211-DE1E25B8CAC0}"/>
              </a:ext>
            </a:extLst>
          </p:cNvPr>
          <p:cNvSpPr txBox="1"/>
          <p:nvPr/>
        </p:nvSpPr>
        <p:spPr>
          <a:xfrm>
            <a:off x="2975793" y="1049293"/>
            <a:ext cx="26567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>
                <a:solidFill>
                  <a:srgbClr val="FBA93D"/>
                </a:solidFill>
              </a:rPr>
              <a:t>Traducción</a:t>
            </a:r>
            <a:r>
              <a:rPr lang="en-US" sz="2400" b="1" dirty="0">
                <a:solidFill>
                  <a:srgbClr val="FBA93D"/>
                </a:solidFill>
              </a:rPr>
              <a:t> Oral  </a:t>
            </a:r>
          </a:p>
        </p:txBody>
      </p:sp>
    </p:spTree>
    <p:extLst>
      <p:ext uri="{BB962C8B-B14F-4D97-AF65-F5344CB8AC3E}">
        <p14:creationId xmlns:p14="http://schemas.microsoft.com/office/powerpoint/2010/main" val="33392710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peech Bubble: Rectangle with Corners Rounded 2">
            <a:extLst>
              <a:ext uri="{FF2B5EF4-FFF2-40B4-BE49-F238E27FC236}">
                <a16:creationId xmlns:a16="http://schemas.microsoft.com/office/drawing/2014/main" id="{ED49765C-9A44-4D95-885E-2F4D59660A35}"/>
              </a:ext>
            </a:extLst>
          </p:cNvPr>
          <p:cNvSpPr/>
          <p:nvPr/>
        </p:nvSpPr>
        <p:spPr>
          <a:xfrm>
            <a:off x="4446814" y="1386622"/>
            <a:ext cx="4067297" cy="2189549"/>
          </a:xfrm>
          <a:prstGeom prst="wedgeRoundRectCallout">
            <a:avLst>
              <a:gd name="adj1" fmla="val -69418"/>
              <a:gd name="adj2" fmla="val 33979"/>
              <a:gd name="adj3" fmla="val 16667"/>
            </a:avLst>
          </a:prstGeom>
          <a:solidFill>
            <a:schemeClr val="bg1"/>
          </a:solidFill>
          <a:ln w="57150">
            <a:solidFill>
              <a:schemeClr val="accent3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2200" b="1" dirty="0">
                <a:solidFill>
                  <a:schemeClr val="accent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 hay un Sistema </a:t>
            </a:r>
            <a:r>
              <a:rPr lang="en-US" sz="2200" b="1" dirty="0" err="1">
                <a:solidFill>
                  <a:schemeClr val="accent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escrito</a:t>
            </a:r>
            <a:endParaRPr lang="en-US" sz="2200" b="1" dirty="0">
              <a:solidFill>
                <a:schemeClr val="accent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en-US" sz="2200" dirty="0" err="1">
                <a:solidFill>
                  <a:schemeClr val="tx2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Traducir</a:t>
            </a:r>
            <a:r>
              <a:rPr lang="en-US" sz="2200" dirty="0">
                <a:solidFill>
                  <a:schemeClr val="tx2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solidFill>
                  <a:schemeClr val="tx2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por</a:t>
            </a:r>
            <a:r>
              <a:rPr lang="en-US" sz="2200" dirty="0">
                <a:solidFill>
                  <a:schemeClr val="tx2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solidFill>
                  <a:schemeClr val="tx2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escrito</a:t>
            </a:r>
            <a:endParaRPr lang="en-US" sz="2200" dirty="0">
              <a:solidFill>
                <a:schemeClr val="tx2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2200" dirty="0">
                <a:solidFill>
                  <a:schemeClr val="accent1"/>
                </a:solidFill>
                <a:latin typeface="Arial Black" panose="020B0A04020102020204" pitchFamily="34" charset="0"/>
              </a:rPr>
              <a:t>O</a:t>
            </a:r>
          </a:p>
          <a:p>
            <a:pPr algn="ctr"/>
            <a:r>
              <a:rPr lang="en-US" sz="2200" dirty="0" err="1">
                <a:solidFill>
                  <a:schemeClr val="tx2"/>
                </a:solidFill>
              </a:rPr>
              <a:t>Traducir</a:t>
            </a:r>
            <a:r>
              <a:rPr lang="en-US" sz="2200" dirty="0">
                <a:solidFill>
                  <a:schemeClr val="tx2"/>
                </a:solidFill>
              </a:rPr>
              <a:t> </a:t>
            </a:r>
            <a:r>
              <a:rPr lang="en-US" sz="2200" dirty="0" err="1">
                <a:solidFill>
                  <a:schemeClr val="tx2"/>
                </a:solidFill>
              </a:rPr>
              <a:t>por</a:t>
            </a:r>
            <a:r>
              <a:rPr lang="en-US" sz="2200" dirty="0">
                <a:solidFill>
                  <a:schemeClr val="tx2"/>
                </a:solidFill>
              </a:rPr>
              <a:t> </a:t>
            </a:r>
            <a:r>
              <a:rPr lang="en-US" sz="2200" dirty="0" err="1">
                <a:solidFill>
                  <a:schemeClr val="tx2"/>
                </a:solidFill>
              </a:rPr>
              <a:t>escrito</a:t>
            </a:r>
            <a:r>
              <a:rPr lang="en-US" sz="2200" dirty="0">
                <a:solidFill>
                  <a:schemeClr val="tx2"/>
                </a:solidFill>
              </a:rPr>
              <a:t> y </a:t>
            </a:r>
            <a:r>
              <a:rPr lang="en-US" sz="2200" dirty="0" err="1">
                <a:solidFill>
                  <a:schemeClr val="tx2"/>
                </a:solidFill>
              </a:rPr>
              <a:t>grabar</a:t>
            </a:r>
            <a:r>
              <a:rPr lang="en-US" sz="2200" dirty="0">
                <a:solidFill>
                  <a:schemeClr val="tx2"/>
                </a:solidFill>
              </a:rPr>
              <a:t> un audio para </a:t>
            </a:r>
            <a:r>
              <a:rPr lang="en-US" sz="2200" dirty="0" err="1">
                <a:solidFill>
                  <a:schemeClr val="tx2"/>
                </a:solidFill>
              </a:rPr>
              <a:t>los</a:t>
            </a:r>
            <a:r>
              <a:rPr lang="en-US" sz="2200" dirty="0">
                <a:solidFill>
                  <a:schemeClr val="tx2"/>
                </a:solidFill>
              </a:rPr>
              <a:t> que no </a:t>
            </a:r>
            <a:r>
              <a:rPr lang="en-US" sz="2200" dirty="0" err="1">
                <a:solidFill>
                  <a:schemeClr val="tx2"/>
                </a:solidFill>
              </a:rPr>
              <a:t>leen</a:t>
            </a:r>
            <a:endParaRPr lang="en-US" sz="2200" dirty="0">
              <a:solidFill>
                <a:schemeClr val="tx2"/>
              </a:solidFill>
            </a:endParaRP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18763AD2-5B8A-4A52-ABE3-AF0B7F5B8E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" r="15"/>
          <a:stretch/>
        </p:blipFill>
        <p:spPr>
          <a:xfrm>
            <a:off x="629889" y="2317028"/>
            <a:ext cx="2904008" cy="2904857"/>
          </a:xfrm>
          <a:prstGeom prst="ellipse">
            <a:avLst/>
          </a:prstGeom>
          <a:ln w="57150">
            <a:solidFill>
              <a:schemeClr val="accent3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E212808-C557-4C1F-A78C-A2FF9A9687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745" y="386512"/>
            <a:ext cx="8478982" cy="1325563"/>
          </a:xfrm>
        </p:spPr>
        <p:txBody>
          <a:bodyPr/>
          <a:lstStyle/>
          <a:p>
            <a:r>
              <a:rPr lang="es-ES" dirty="0"/>
              <a:t>¿Cuáles son las opciones de traducción?</a:t>
            </a:r>
            <a:r>
              <a:rPr lang="en-US" dirty="0"/>
              <a:t> </a:t>
            </a:r>
          </a:p>
        </p:txBody>
      </p:sp>
      <p:sp>
        <p:nvSpPr>
          <p:cNvPr id="9" name="Speech Bubble: Rectangle with Corners Rounded 8">
            <a:extLst>
              <a:ext uri="{FF2B5EF4-FFF2-40B4-BE49-F238E27FC236}">
                <a16:creationId xmlns:a16="http://schemas.microsoft.com/office/drawing/2014/main" id="{DAB0030C-74EE-4ADE-8A59-5179646F5426}"/>
              </a:ext>
            </a:extLst>
          </p:cNvPr>
          <p:cNvSpPr/>
          <p:nvPr/>
        </p:nvSpPr>
        <p:spPr>
          <a:xfrm>
            <a:off x="4446814" y="3859367"/>
            <a:ext cx="4067297" cy="2189549"/>
          </a:xfrm>
          <a:prstGeom prst="wedgeRoundRectCallout">
            <a:avLst>
              <a:gd name="adj1" fmla="val -69692"/>
              <a:gd name="adj2" fmla="val -35003"/>
              <a:gd name="adj3" fmla="val 16667"/>
            </a:avLst>
          </a:prstGeom>
          <a:solidFill>
            <a:schemeClr val="bg1"/>
          </a:solidFill>
          <a:ln w="57150">
            <a:solidFill>
              <a:schemeClr val="accent3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 anchor="ctr">
            <a:noAutofit/>
          </a:bodyPr>
          <a:lstStyle/>
          <a:p>
            <a:pPr algn="ctr">
              <a:spcAft>
                <a:spcPts val="600"/>
              </a:spcAft>
            </a:pPr>
            <a:endParaRPr lang="en-US" sz="2200" b="1" dirty="0">
              <a:solidFill>
                <a:schemeClr val="accent1"/>
              </a:solidFill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spcAft>
                <a:spcPts val="600"/>
              </a:spcAft>
            </a:pPr>
            <a:r>
              <a:rPr lang="en-US" sz="2800" b="1" dirty="0">
                <a:solidFill>
                  <a:schemeClr val="accent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 no hay un Sistema </a:t>
            </a:r>
            <a:r>
              <a:rPr lang="en-US" sz="2800" b="1" dirty="0" err="1">
                <a:solidFill>
                  <a:schemeClr val="accent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escrito</a:t>
            </a:r>
            <a:r>
              <a:rPr lang="en-US" sz="2800" b="1" dirty="0">
                <a:solidFill>
                  <a:schemeClr val="accent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accent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usado</a:t>
            </a:r>
            <a:r>
              <a:rPr lang="en-US" sz="2800" b="1" dirty="0">
                <a:solidFill>
                  <a:schemeClr val="accent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algn="ctr"/>
            <a:r>
              <a:rPr lang="en-US" sz="2400" dirty="0" err="1">
                <a:solidFill>
                  <a:schemeClr val="tx2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Traducir</a:t>
            </a:r>
            <a:r>
              <a:rPr lang="en-US" sz="2400" dirty="0">
                <a:solidFill>
                  <a:schemeClr val="tx2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al </a:t>
            </a:r>
            <a:r>
              <a:rPr lang="en-US" sz="2400" dirty="0" err="1">
                <a:solidFill>
                  <a:schemeClr val="tx2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hablado</a:t>
            </a:r>
            <a:r>
              <a:rPr lang="en-US" sz="2400" dirty="0">
                <a:solidFill>
                  <a:schemeClr val="tx2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y </a:t>
            </a:r>
            <a:r>
              <a:rPr lang="en-US" sz="2400" dirty="0" err="1">
                <a:solidFill>
                  <a:schemeClr val="tx2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producir</a:t>
            </a:r>
            <a:r>
              <a:rPr lang="en-US" sz="2400" dirty="0">
                <a:solidFill>
                  <a:schemeClr val="tx2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2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una</a:t>
            </a:r>
            <a:r>
              <a:rPr lang="en-US" sz="2400" dirty="0">
                <a:solidFill>
                  <a:schemeClr val="tx2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2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traduccion</a:t>
            </a:r>
            <a:r>
              <a:rPr lang="en-US" sz="2400" dirty="0">
                <a:solidFill>
                  <a:schemeClr val="tx2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oral</a:t>
            </a:r>
            <a:br>
              <a:rPr lang="en-US" sz="2400" dirty="0">
                <a:solidFill>
                  <a:schemeClr val="tx2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sz="2400" dirty="0">
              <a:solidFill>
                <a:schemeClr val="tx2"/>
              </a:solidFill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76295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5B4A42"/>
      </a:dk2>
      <a:lt2>
        <a:srgbClr val="FFFFFF"/>
      </a:lt2>
      <a:accent1>
        <a:srgbClr val="B95659"/>
      </a:accent1>
      <a:accent2>
        <a:srgbClr val="83A83F"/>
      </a:accent2>
      <a:accent3>
        <a:srgbClr val="FBA93D"/>
      </a:accent3>
      <a:accent4>
        <a:srgbClr val="00B0F0"/>
      </a:accent4>
      <a:accent5>
        <a:srgbClr val="6ABF4B"/>
      </a:accent5>
      <a:accent6>
        <a:srgbClr val="FFB71B"/>
      </a:accent6>
      <a:hlink>
        <a:srgbClr val="83A83F"/>
      </a:hlink>
      <a:folHlink>
        <a:srgbClr val="FBA93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>
        <a:spAutoFit/>
      </a:bodyPr>
      <a:lstStyle>
        <a:defPPr algn="ctr">
          <a:defRPr sz="2000" dirty="0">
            <a:solidFill>
              <a:srgbClr val="716557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5B4A42"/>
      </a:dk2>
      <a:lt2>
        <a:srgbClr val="FFFFFF"/>
      </a:lt2>
      <a:accent1>
        <a:srgbClr val="B95659"/>
      </a:accent1>
      <a:accent2>
        <a:srgbClr val="83A83F"/>
      </a:accent2>
      <a:accent3>
        <a:srgbClr val="FBA93D"/>
      </a:accent3>
      <a:accent4>
        <a:srgbClr val="00B0F0"/>
      </a:accent4>
      <a:accent5>
        <a:srgbClr val="6ABF4B"/>
      </a:accent5>
      <a:accent6>
        <a:srgbClr val="FFB71B"/>
      </a:accent6>
      <a:hlink>
        <a:srgbClr val="83A83F"/>
      </a:hlink>
      <a:folHlink>
        <a:srgbClr val="FBA93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>
        <a:spAutoFit/>
      </a:bodyPr>
      <a:lstStyle>
        <a:defPPr algn="ctr">
          <a:defRPr sz="2000" dirty="0">
            <a:solidFill>
              <a:srgbClr val="716557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391F634926FA043ACFB26755753006F" ma:contentTypeVersion="20" ma:contentTypeDescription="Crée un document." ma:contentTypeScope="" ma:versionID="f2ed5a1991e837c0d2ca53b2a6841064">
  <xsd:schema xmlns:xsd="http://www.w3.org/2001/XMLSchema" xmlns:xs="http://www.w3.org/2001/XMLSchema" xmlns:p="http://schemas.microsoft.com/office/2006/metadata/properties" xmlns:ns1="http://schemas.microsoft.com/sharepoint/v3" xmlns:ns2="038937e4-20c5-4a73-b245-175c4ead9603" xmlns:ns3="9ede4979-7183-4f81-a394-71c40c9222c4" targetNamespace="http://schemas.microsoft.com/office/2006/metadata/properties" ma:root="true" ma:fieldsID="e13a80fbed6397552902e3c9b396cc9a" ns1:_="" ns2:_="" ns3:_="">
    <xsd:import namespace="http://schemas.microsoft.com/sharepoint/v3"/>
    <xsd:import namespace="038937e4-20c5-4a73-b245-175c4ead9603"/>
    <xsd:import namespace="9ede4979-7183-4f81-a394-71c40c9222c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LengthInSeconds" minOccurs="0"/>
                <xsd:element ref="ns2:MediaServiceLocation" minOccurs="0"/>
                <xsd:element ref="ns2:MediaServiceObjectDetectorVersions" minOccurs="0"/>
                <xsd:element ref="ns1:_ip_UnifiedCompliancePolicyProperties" minOccurs="0"/>
                <xsd:element ref="ns1:_ip_UnifiedCompliancePolicyUIAction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5" nillable="true" ma:displayName="Propriétés de la stratégie de conformité unifiée" ma:hidden="true" ma:internalName="_ip_UnifiedCompliancePolicyProperties">
      <xsd:simpleType>
        <xsd:restriction base="dms:Note"/>
      </xsd:simpleType>
    </xsd:element>
    <xsd:element name="_ip_UnifiedCompliancePolicyUIAction" ma:index="26" nillable="true" ma:displayName="Action d’interface utilisateur de la stratégie de conformité unifiée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38937e4-20c5-4a73-b245-175c4ead960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9" nillable="true" ma:taxonomy="true" ma:internalName="lcf76f155ced4ddcb4097134ff3c332f" ma:taxonomyFieldName="MediaServiceImageTags" ma:displayName="Balises d’images" ma:readOnly="false" ma:fieldId="{5cf76f15-5ced-4ddc-b409-7134ff3c332f}" ma:taxonomyMulti="true" ma:sspId="1ea59994-8317-4aa6-899c-04dff19597d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21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3" nillable="true" ma:displayName="Location" ma:indexed="true" ma:internalName="MediaServiceLocation" ma:readOnly="true">
      <xsd:simpleType>
        <xsd:restriction base="dms:Text"/>
      </xsd:simple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7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ede4979-7183-4f81-a394-71c40c9222c4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0" nillable="true" ma:displayName="Taxonomy Catch All Column" ma:hidden="true" ma:list="{9a3a93ad-9e1c-4ee1-bbf7-4ca5dc6051e9}" ma:internalName="TaxCatchAll" ma:showField="CatchAllData" ma:web="9ede4979-7183-4f81-a394-71c40c9222c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  <lcf76f155ced4ddcb4097134ff3c332f xmlns="038937e4-20c5-4a73-b245-175c4ead9603">
      <Terms xmlns="http://schemas.microsoft.com/office/infopath/2007/PartnerControls"/>
    </lcf76f155ced4ddcb4097134ff3c332f>
    <TaxCatchAll xmlns="9ede4979-7183-4f81-a394-71c40c9222c4" xsi:nil="true"/>
  </documentManagement>
</p:properties>
</file>

<file path=customXml/itemProps1.xml><?xml version="1.0" encoding="utf-8"?>
<ds:datastoreItem xmlns:ds="http://schemas.openxmlformats.org/officeDocument/2006/customXml" ds:itemID="{B178770A-F6AC-406B-AF0D-88CBCF36B70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2081169-E7B8-4945-8CA5-EE98B6DE294E}"/>
</file>

<file path=customXml/itemProps3.xml><?xml version="1.0" encoding="utf-8"?>
<ds:datastoreItem xmlns:ds="http://schemas.openxmlformats.org/officeDocument/2006/customXml" ds:itemID="{DD870300-B03F-45F7-9154-521D8C74684E}">
  <ds:schemaRefs>
    <ds:schemaRef ds:uri="http://purl.org/dc/dcmitype/"/>
    <ds:schemaRef ds:uri="http://www.w3.org/XML/1998/namespace"/>
    <ds:schemaRef ds:uri="http://schemas.microsoft.com/office/2006/documentManagement/types"/>
    <ds:schemaRef ds:uri="http://purl.org/dc/elements/1.1/"/>
    <ds:schemaRef ds:uri="038937e4-20c5-4a73-b245-175c4ead9603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  <ds:schemaRef ds:uri="9ede4979-7183-4f81-a394-71c40c9222c4"/>
    <ds:schemaRef ds:uri="http://schemas.microsoft.com/sharepoint/v3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6715</TotalTime>
  <Words>376</Words>
  <Application>Microsoft Office PowerPoint</Application>
  <PresentationFormat>Apresentação na tela (4:3)</PresentationFormat>
  <Paragraphs>57</Paragraphs>
  <Slides>9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9</vt:i4>
      </vt:variant>
    </vt:vector>
  </HeadingPairs>
  <TitlesOfParts>
    <vt:vector size="16" baseType="lpstr">
      <vt:lpstr>Arial</vt:lpstr>
      <vt:lpstr>Arial Black</vt:lpstr>
      <vt:lpstr>Calibri</vt:lpstr>
      <vt:lpstr>Roboto</vt:lpstr>
      <vt:lpstr>Times New Roman</vt:lpstr>
      <vt:lpstr>Office Theme</vt:lpstr>
      <vt:lpstr>Office Theme</vt:lpstr>
      <vt:lpstr>Apresentação do PowerPoint</vt:lpstr>
      <vt:lpstr>Genesis 11:1–9 </vt:lpstr>
      <vt:lpstr>Más de 3000 grupos lingüísticos no utilizan una forma  escrita completa</vt:lpstr>
      <vt:lpstr>Diferencias en Comunidades Orales </vt:lpstr>
      <vt:lpstr>Traducción Escrita    </vt:lpstr>
      <vt:lpstr>¿Quien Decide?</vt:lpstr>
      <vt:lpstr>¿ Qué debería considerar la iglesia?</vt:lpstr>
      <vt:lpstr>¿Qué debería considerar la Iglesia? </vt:lpstr>
      <vt:lpstr>¿Cuáles son las opciones de traducción?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Owner</dc:creator>
  <cp:lastModifiedBy>Eline Menezes</cp:lastModifiedBy>
  <cp:revision>278</cp:revision>
  <dcterms:created xsi:type="dcterms:W3CDTF">2019-03-18T18:21:25Z</dcterms:created>
  <dcterms:modified xsi:type="dcterms:W3CDTF">2025-04-15T20:59:01Z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0x0101003391F634926FA043ACFB26755753006F</vt:lpwstr>
  </property>
  <property fmtid="{D5CDD505-2E9C-101B-9397-08002B2CF9AE}" pid="3" name="MediaServiceImageTags">
    <vt:lpwstr/>
  </property>
</Properties>
</file>

<file path=docProps/thumbnail.jpeg>
</file>